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7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8" r:id="rId19"/>
    <p:sldId id="271" r:id="rId20"/>
    <p:sldId id="272" r:id="rId21"/>
    <p:sldId id="273" r:id="rId22"/>
    <p:sldId id="274" r:id="rId23"/>
    <p:sldId id="275" r:id="rId24"/>
    <p:sldId id="279" r:id="rId25"/>
    <p:sldId id="276" r:id="rId26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870" autoAdjust="0"/>
  </p:normalViewPr>
  <p:slideViewPr>
    <p:cSldViewPr snapToGrid="0">
      <p:cViewPr varScale="1">
        <p:scale>
          <a:sx n="64" d="100"/>
          <a:sy n="64" d="100"/>
        </p:scale>
        <p:origin x="7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8DC82-2B9A-4C6E-B6A4-2ED6772F46F4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FDF84-3884-4DE5-8B3C-666001B27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79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https://blog.csdn.net/heiyeshuwu/article/details/55669316    BM25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DF84-3884-4DE5-8B3C-666001B27AF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07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http://highscope.ch.ntu.edu.tw/wordpress/?p=51085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DF84-3884-4DE5-8B3C-666001B27AF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https://medium.com/@yehjames/%E8%B3%87%E6%96%99%E5%88%86%E6%9E%90-%E6%A9%9F%E5%99%A8%E5%AD%B8%E7%BF%92-%E7%AC%AC5-1%E8%AC%9B-%E5%8D%B7%E7%A9%8D%E7%A5%9E%E7%B6%93%E7%B6%B2%E7%B5%A1%E4%BB%8B%E7%B4%B9-convolutional-neural-network-4f8249d65d4f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https://medium.com/@yehjames/%E8%B3%87%E6%96%99%E5%88%86%E6%9E%90-%E6%A9%9F%E5%99%A8%E5%AD%B8%E7%BF%92-%E7%AC%AC5-1%E8%AC%9B-%E5%8D%B7%E7%A9%8D%E7%A5%9E%E7%B6%93%E7%B6%B2%E7%B5%A1%E4%BB%8B%E7%B4%B9-convolutional-neural-network-4f8249d65d4f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DF84-3884-4DE5-8B3C-666001B27AF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91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DF84-3884-4DE5-8B3C-666001B27AF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48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https://blog.csdn.net/walilk/article/details/78175912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https://kknews.cc/zh-tw/news/r864x4.html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DF84-3884-4DE5-8B3C-666001B27AF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5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https://blog.csdn.net/eliza1130/article/details/24033161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DF84-3884-4DE5-8B3C-666001B27AF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70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https://blog.csdn.net/qq_25222361/article/details/78694617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DF84-3884-4DE5-8B3C-666001B27AF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7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A9D79E-EC8D-49F3-BDFF-702E4C9F8048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2460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5F46-81AE-45A1-BCB0-796088159797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69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671D-CCDF-429B-8894-0DEE000342FE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31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31B7-4CD0-48D4-8023-B67E36D96116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46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468EA7-D404-4F96-AE38-A6E7EB52869C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3318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77BF-3069-4310-98A6-73C1ABB783B8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69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FBD7-2D02-4BCA-A9AD-7021A72FFFF9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35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9081-31F4-4A7F-A60E-ED40BB9D4E33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08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56A6-2A8C-4D25-A5A4-74D04831A2BC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77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22126B-166C-4135-8AB1-6A682A30EEF0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486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08090B-01CF-46DB-A068-064EEF32FE41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477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8FE9527-EBAD-4705-AC5B-268CB012DF70}" type="datetime1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C570ED1-0542-4EE1-B552-5E4DE45DFE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261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dirty="0" smtClean="0"/>
              <a:t>Summarizing answers in non-factoid community Question-answering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5673" y="3956279"/>
            <a:ext cx="9466551" cy="205382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Speaker: </a:t>
            </a:r>
            <a:r>
              <a:rPr lang="en-US" altLang="zh-TW" dirty="0" smtClean="0"/>
              <a:t>Jim-An Tsai</a:t>
            </a:r>
            <a:endParaRPr lang="en-US" altLang="zh-TW" dirty="0"/>
          </a:p>
          <a:p>
            <a:r>
              <a:rPr lang="en-US" altLang="zh-TW" dirty="0"/>
              <a:t>advisor: professor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 </a:t>
            </a:r>
            <a:r>
              <a:rPr lang="en-US" altLang="zh-TW" dirty="0" err="1" smtClean="0"/>
              <a:t>Koh</a:t>
            </a:r>
            <a:endParaRPr lang="en-US" altLang="zh-TW" dirty="0"/>
          </a:p>
          <a:p>
            <a:r>
              <a:rPr lang="en-US" altLang="zh-TW" dirty="0" smtClean="0"/>
              <a:t>Author: </a:t>
            </a:r>
            <a:r>
              <a:rPr lang="en-US" altLang="zh-TW" dirty="0" err="1" smtClean="0"/>
              <a:t>Hongya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Songy</a:t>
            </a:r>
            <a:r>
              <a:rPr lang="en-US" altLang="zh-TW" dirty="0" smtClean="0"/>
              <a:t>, </a:t>
            </a:r>
            <a:r>
              <a:rPr lang="en-US" altLang="zh-TW" dirty="0" err="1"/>
              <a:t>Zhaochun</a:t>
            </a:r>
            <a:r>
              <a:rPr lang="en-US" altLang="zh-TW" dirty="0"/>
              <a:t> </a:t>
            </a:r>
            <a:r>
              <a:rPr lang="en-US" altLang="zh-TW" dirty="0" smtClean="0"/>
              <a:t>Renz, </a:t>
            </a:r>
            <a:r>
              <a:rPr lang="en-US" altLang="zh-TW" dirty="0" err="1"/>
              <a:t>Shangsong</a:t>
            </a:r>
            <a:r>
              <a:rPr lang="en-US" altLang="zh-TW" dirty="0"/>
              <a:t> </a:t>
            </a:r>
            <a:r>
              <a:rPr lang="en-US" altLang="zh-TW" dirty="0" err="1" smtClean="0"/>
              <a:t>Liangz</a:t>
            </a:r>
            <a:r>
              <a:rPr lang="en-US" altLang="zh-TW" dirty="0" smtClean="0"/>
              <a:t>, </a:t>
            </a:r>
            <a:r>
              <a:rPr lang="en-US" altLang="zh-TW" dirty="0" err="1"/>
              <a:t>Piji</a:t>
            </a:r>
            <a:r>
              <a:rPr lang="en-US" altLang="zh-TW" dirty="0"/>
              <a:t> </a:t>
            </a:r>
            <a:r>
              <a:rPr lang="en-US" altLang="zh-TW" dirty="0" err="1" smtClean="0"/>
              <a:t>Lix</a:t>
            </a:r>
            <a:r>
              <a:rPr lang="en-US" altLang="zh-TW" dirty="0" smtClean="0"/>
              <a:t>, </a:t>
            </a:r>
            <a:r>
              <a:rPr lang="en-US" altLang="zh-TW" dirty="0"/>
              <a:t>Jun </a:t>
            </a:r>
            <a:r>
              <a:rPr lang="en-US" altLang="zh-TW" dirty="0" smtClean="0"/>
              <a:t>May, </a:t>
            </a:r>
            <a:r>
              <a:rPr lang="en-US" altLang="zh-TW" dirty="0"/>
              <a:t>Maarten de </a:t>
            </a:r>
            <a:r>
              <a:rPr lang="en-US" altLang="zh-TW" dirty="0" err="1"/>
              <a:t>Rijkeq</a:t>
            </a:r>
            <a:endParaRPr lang="en-US" altLang="zh-TW" dirty="0"/>
          </a:p>
          <a:p>
            <a:r>
              <a:rPr lang="en-US" altLang="zh-TW" dirty="0"/>
              <a:t>Date: </a:t>
            </a:r>
            <a:r>
              <a:rPr lang="en-US" altLang="zh-TW" dirty="0" smtClean="0"/>
              <a:t>2018/5/15</a:t>
            </a:r>
            <a:endParaRPr lang="en-US" altLang="zh-TW" dirty="0"/>
          </a:p>
          <a:p>
            <a:r>
              <a:rPr lang="en-US" altLang="zh-TW" dirty="0"/>
              <a:t>Source: </a:t>
            </a:r>
            <a:r>
              <a:rPr lang="en-US" altLang="zh-TW" dirty="0" smtClean="0"/>
              <a:t>WSDM’17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0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QA-based sentence ranking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Build the similarity matrix M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918" y="19050"/>
            <a:ext cx="2519082" cy="14658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146" y="2838450"/>
            <a:ext cx="5638800" cy="8001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146" y="4208164"/>
            <a:ext cx="6172200" cy="8763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53146" y="53309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latin typeface="NimbusRomNo9L-Regu"/>
              </a:rPr>
              <a:t>where </a:t>
            </a:r>
            <a:r>
              <a:rPr lang="en-US" altLang="zh-TW" dirty="0">
                <a:latin typeface="CMSY9"/>
              </a:rPr>
              <a:t> </a:t>
            </a:r>
            <a:r>
              <a:rPr lang="en-US" altLang="zh-TW" dirty="0" smtClean="0">
                <a:latin typeface="CMSY9"/>
              </a:rPr>
              <a:t>     </a:t>
            </a:r>
            <a:r>
              <a:rPr lang="en-US" altLang="zh-TW" dirty="0" smtClean="0">
                <a:latin typeface="NimbusRomNo9L-Regu"/>
              </a:rPr>
              <a:t>equals </a:t>
            </a:r>
            <a:r>
              <a:rPr lang="en-US" altLang="zh-TW" dirty="0">
                <a:latin typeface="NimbusRomNo9L-Regu"/>
              </a:rPr>
              <a:t>the number of sentences </a:t>
            </a:r>
            <a:r>
              <a:rPr lang="en-US" altLang="zh-TW" dirty="0" smtClean="0">
                <a:latin typeface="NimbusRomNo9L-Regu"/>
              </a:rPr>
              <a:t>in Wikipedia </a:t>
            </a:r>
            <a:r>
              <a:rPr lang="en-US" altLang="zh-TW" dirty="0">
                <a:latin typeface="NimbusRomNo9L-Regu"/>
              </a:rPr>
              <a:t>documents</a:t>
            </a:r>
          </a:p>
          <a:p>
            <a:r>
              <a:rPr lang="en-US" altLang="zh-TW" dirty="0">
                <a:latin typeface="NimbusRomNo9L-Regu"/>
              </a:rPr>
              <a:t>that have been linked to the anchor text </a:t>
            </a:r>
            <a:r>
              <a:rPr lang="en-US" altLang="zh-TW" dirty="0">
                <a:latin typeface="CMMI9"/>
              </a:rPr>
              <a:t>g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870" y="5400098"/>
            <a:ext cx="399370" cy="32123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449146" y="2336027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NimbusRomNo9L-Regu"/>
              </a:rPr>
              <a:t>transition matrix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146" y="2951807"/>
            <a:ext cx="3629025" cy="590550"/>
          </a:xfrm>
          <a:prstGeom prst="rect">
            <a:avLst/>
          </a:prstGeom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>
            <a:off x="2358555" y="6187737"/>
            <a:ext cx="748629" cy="452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249359" y="6229451"/>
            <a:ext cx="384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xtract </a:t>
            </a:r>
            <a:r>
              <a:rPr lang="en-US" altLang="zh-TW" dirty="0"/>
              <a:t>the top sentences, denoted as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34" y="6229451"/>
            <a:ext cx="321314" cy="33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Convolutional </a:t>
            </a:r>
            <a:r>
              <a:rPr lang="en-US" altLang="zh-TW" dirty="0"/>
              <a:t>neural networks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4529" y="2706892"/>
            <a:ext cx="9572625" cy="23050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310" y="0"/>
            <a:ext cx="2553690" cy="182592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8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Convolution Layer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3827" y="2171700"/>
            <a:ext cx="6756745" cy="3581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02" y="2131054"/>
            <a:ext cx="8143875" cy="360997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27" y="1660217"/>
            <a:ext cx="2360905" cy="3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4" y="1639364"/>
            <a:ext cx="1428757" cy="3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68" y="1614072"/>
            <a:ext cx="2918727" cy="37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91" y="5905916"/>
            <a:ext cx="3316897" cy="58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Pooling Layer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387" y="2429298"/>
            <a:ext cx="8429625" cy="30956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1" y="2124498"/>
            <a:ext cx="8334375" cy="340042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3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Fully Connected Layer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401" y="2286000"/>
            <a:ext cx="6409598" cy="3581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560" y="1695220"/>
            <a:ext cx="8172450" cy="463867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68" y="2369830"/>
            <a:ext cx="2324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8326514" y="5599082"/>
            <a:ext cx="2162175" cy="276225"/>
            <a:chOff x="4473606" y="1746173"/>
            <a:chExt cx="2162175" cy="2762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606" y="1779511"/>
              <a:ext cx="4572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806" y="1746173"/>
              <a:ext cx="17049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18" y="6257555"/>
            <a:ext cx="175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27" y="5937081"/>
            <a:ext cx="1981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4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Answer summarization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645" y="1353492"/>
            <a:ext cx="6572814" cy="53326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760" y="0"/>
            <a:ext cx="2136240" cy="181685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6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Sparse Coding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Our target: </a:t>
            </a:r>
            <a:r>
              <a:rPr lang="en-US" altLang="zh-TW" dirty="0" smtClean="0">
                <a:solidFill>
                  <a:srgbClr val="FF0000"/>
                </a:solidFill>
              </a:rPr>
              <a:t>find </a:t>
            </a:r>
            <a:r>
              <a:rPr lang="en-US" altLang="zh-TW" dirty="0">
                <a:solidFill>
                  <a:srgbClr val="FF0000"/>
                </a:solidFill>
              </a:rPr>
              <a:t>Saliency vector 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753" y="3128962"/>
            <a:ext cx="3876675" cy="18954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2" y="2956569"/>
            <a:ext cx="7343775" cy="280987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8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altLang="zh-TW" dirty="0" smtClean="0"/>
              <a:t>aximal </a:t>
            </a:r>
            <a:r>
              <a:rPr lang="en-US" altLang="zh-TW" dirty="0"/>
              <a:t>marginal relevance (MMR) algorithm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8923" y="2171700"/>
            <a:ext cx="6686554" cy="3703999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8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b="1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4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Research questions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581" y="2217219"/>
            <a:ext cx="8730251" cy="307387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6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RQ1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3818" y="1679418"/>
            <a:ext cx="7121741" cy="441046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RQ2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586" y="2057541"/>
            <a:ext cx="8396278" cy="318441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54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RQ3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187" y="2054382"/>
            <a:ext cx="7381875" cy="34290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7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RQ4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956" y="1606991"/>
            <a:ext cx="6926086" cy="472761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9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6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consider the task of answer summarization for </a:t>
            </a:r>
            <a:r>
              <a:rPr lang="en-US" altLang="zh-TW" dirty="0" smtClean="0"/>
              <a:t>non-factoid community </a:t>
            </a:r>
            <a:r>
              <a:rPr lang="en-US" altLang="zh-TW" dirty="0"/>
              <a:t>question-answering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We identify the main </a:t>
            </a:r>
            <a:r>
              <a:rPr lang="en-US" altLang="zh-TW" dirty="0" smtClean="0"/>
              <a:t>challenges: the </a:t>
            </a:r>
            <a:r>
              <a:rPr lang="en-US" altLang="zh-TW" dirty="0"/>
              <a:t>shortness and sparsity of answers, and the diverse aspect distribution.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6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Community Question-Answering(CQA)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059" y="2078182"/>
            <a:ext cx="8243046" cy="459883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5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Factoid(simple) &amp; </a:t>
            </a:r>
            <a:r>
              <a:rPr lang="en-US" altLang="zh-TW" dirty="0" smtClean="0"/>
              <a:t>Non-Factoid CQA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2285999"/>
            <a:ext cx="10102978" cy="3768571"/>
          </a:xfrm>
        </p:spPr>
        <p:txBody>
          <a:bodyPr/>
          <a:lstStyle/>
          <a:p>
            <a:r>
              <a:rPr lang="en-US" altLang="zh-TW" dirty="0" smtClean="0"/>
              <a:t>Factoid Question: </a:t>
            </a:r>
          </a:p>
          <a:p>
            <a:pPr lvl="1"/>
            <a:r>
              <a:rPr lang="en-US" altLang="zh-TW" i="0" dirty="0" smtClean="0"/>
              <a:t>Where </a:t>
            </a:r>
            <a:r>
              <a:rPr lang="en-US" altLang="zh-TW" i="0" dirty="0"/>
              <a:t>was X born</a:t>
            </a:r>
            <a:r>
              <a:rPr lang="en-US" altLang="zh-TW" i="0" dirty="0" smtClean="0"/>
              <a:t>? </a:t>
            </a:r>
            <a:r>
              <a:rPr lang="en-US" altLang="zh-TW" dirty="0" smtClean="0">
                <a:sym typeface="Wingdings" panose="05000000000000000000" pitchFamily="2" charset="2"/>
              </a:rPr>
              <a:t> Taipei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Non-Factoid </a:t>
            </a:r>
            <a:r>
              <a:rPr lang="en-US" altLang="zh-TW" dirty="0">
                <a:solidFill>
                  <a:srgbClr val="FF0000"/>
                </a:solidFill>
              </a:rPr>
              <a:t>Question: </a:t>
            </a:r>
          </a:p>
          <a:p>
            <a:pPr lvl="1"/>
            <a:r>
              <a:rPr lang="en-US" altLang="zh-TW" i="0" dirty="0"/>
              <a:t>How do you cure indigestion</a:t>
            </a:r>
            <a:r>
              <a:rPr lang="en-US" altLang="zh-TW" i="0" dirty="0" smtClean="0"/>
              <a:t>? </a:t>
            </a:r>
            <a:r>
              <a:rPr lang="en-US" altLang="zh-TW" i="0" dirty="0" smtClean="0">
                <a:sym typeface="Wingdings" panose="05000000000000000000" pitchFamily="2" charset="2"/>
              </a:rPr>
              <a:t> </a:t>
            </a:r>
          </a:p>
          <a:p>
            <a:pPr lvl="1"/>
            <a:r>
              <a:rPr lang="en-US" altLang="zh-TW" sz="16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Eating </a:t>
            </a:r>
            <a:r>
              <a:rPr lang="en-US" altLang="zh-TW" sz="16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great deal of red meat and fast foods is not good for the digestion of </a:t>
            </a:r>
            <a:r>
              <a:rPr lang="en-US" altLang="zh-TW" sz="16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foods and </a:t>
            </a:r>
            <a:r>
              <a:rPr lang="en-US" altLang="zh-TW" sz="16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moving them along the intestinal track</a:t>
            </a:r>
            <a:r>
              <a:rPr lang="en-US" altLang="zh-TW" sz="16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  <a:p>
            <a:pPr lvl="1"/>
            <a:r>
              <a:rPr lang="en-US" altLang="zh-TW" sz="16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Start eating more foods from the fruit and vegetable group and things should </a:t>
            </a:r>
            <a:r>
              <a:rPr lang="en-US" altLang="zh-TW" sz="16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begin to </a:t>
            </a:r>
            <a:r>
              <a:rPr lang="en-US" altLang="zh-TW" sz="16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improve.</a:t>
            </a:r>
            <a:endParaRPr lang="en-US" altLang="zh-TW" sz="1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Purpose</a:t>
            </a:r>
            <a:endParaRPr lang="zh-TW" altLang="en-US" dirty="0"/>
          </a:p>
        </p:txBody>
      </p:sp>
      <p:pic>
        <p:nvPicPr>
          <p:cNvPr id="1026" name="Picture 2" descr="https://3.bp.blogspot.com/-FceS-mqgdZE/WsDxn5VK2rI/AAAAAAAAAB8/LjsY9gCfa6sM-wMwrVq5HOARHpxQg26XgCLcBGAs/s1600/Untitled%2BDiagram%2B%25283%252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77" y="1604356"/>
            <a:ext cx="8642191" cy="44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6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b="1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9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7419" y="0"/>
            <a:ext cx="6735381" cy="689052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5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03578"/>
            <a:ext cx="1657350" cy="2466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83033" y="2452255"/>
            <a:ext cx="1986742" cy="1970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shortness of answers</a:t>
            </a:r>
            <a:r>
              <a:rPr lang="en-US" altLang="zh-TW" dirty="0"/>
              <a:t> in a non-factoid query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229" y="2332152"/>
            <a:ext cx="2800350" cy="24098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09447" y="2515088"/>
            <a:ext cx="2505635" cy="1994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sparsity problem</a:t>
            </a:r>
            <a:r>
              <a:rPr lang="en-US" altLang="zh-TW" dirty="0"/>
              <a:t> in short texts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579" y="2341676"/>
            <a:ext cx="3286125" cy="23907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412941" y="2608729"/>
            <a:ext cx="2483224" cy="19003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diversity</a:t>
            </a:r>
            <a:r>
              <a:rPr lang="en-US" altLang="zh-TW" dirty="0"/>
              <a:t> challenge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945" y="2303578"/>
            <a:ext cx="3027055" cy="24288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9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Entity Linking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1:</a:t>
            </a:r>
          </a:p>
          <a:p>
            <a:r>
              <a:rPr lang="en-US" altLang="zh-TW" dirty="0" smtClean="0"/>
              <a:t>Answer d: Drink </a:t>
            </a:r>
            <a:r>
              <a:rPr lang="en-US" altLang="zh-TW" dirty="0"/>
              <a:t>a </a:t>
            </a:r>
            <a:r>
              <a:rPr lang="en-US" altLang="zh-TW" dirty="0">
                <a:solidFill>
                  <a:srgbClr val="FF0000"/>
                </a:solidFill>
              </a:rPr>
              <a:t>latte</a:t>
            </a:r>
            <a:r>
              <a:rPr lang="en-US" altLang="zh-TW" dirty="0"/>
              <a:t>!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803" y="128587"/>
            <a:ext cx="2809875" cy="885825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>
            <a:off x="4002739" y="3136974"/>
            <a:ext cx="17930" cy="672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518647" y="2047317"/>
            <a:ext cx="95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Entity e1</a:t>
            </a:r>
            <a:endParaRPr lang="zh-TW" altLang="en-US" b="1" dirty="0"/>
          </a:p>
        </p:txBody>
      </p:sp>
      <p:sp>
        <p:nvSpPr>
          <p:cNvPr id="14" name="橢圓 13"/>
          <p:cNvSpPr/>
          <p:nvPr/>
        </p:nvSpPr>
        <p:spPr>
          <a:xfrm>
            <a:off x="3518647" y="2638593"/>
            <a:ext cx="1004047" cy="49838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202639" y="3818859"/>
            <a:ext cx="1636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g1</a:t>
            </a:r>
          </a:p>
          <a:p>
            <a:pPr algn="ctr"/>
            <a:r>
              <a:rPr lang="en-US" altLang="zh-TW" b="1" dirty="0" smtClean="0"/>
              <a:t>(</a:t>
            </a:r>
            <a:r>
              <a:rPr lang="en-US" altLang="zh-TW" b="1" dirty="0" err="1" smtClean="0"/>
              <a:t>Wikepedia</a:t>
            </a:r>
            <a:r>
              <a:rPr lang="en-US" altLang="zh-TW" b="1" dirty="0" smtClean="0"/>
              <a:t> article)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307542" y="1966240"/>
            <a:ext cx="142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………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257800" y="2012686"/>
            <a:ext cx="95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Entity </a:t>
            </a:r>
            <a:r>
              <a:rPr lang="en-US" altLang="zh-TW" b="1" dirty="0" err="1" smtClean="0"/>
              <a:t>e</a:t>
            </a:r>
            <a:r>
              <a:rPr lang="en-US" altLang="zh-TW" sz="1400" b="1" dirty="0" err="1" smtClean="0"/>
              <a:t>n</a:t>
            </a:r>
            <a:endParaRPr lang="zh-TW" altLang="en-US" sz="1400" b="1" dirty="0"/>
          </a:p>
        </p:txBody>
      </p:sp>
      <p:sp>
        <p:nvSpPr>
          <p:cNvPr id="18" name="矩形 17"/>
          <p:cNvSpPr/>
          <p:nvPr/>
        </p:nvSpPr>
        <p:spPr>
          <a:xfrm>
            <a:off x="3386418" y="1974544"/>
            <a:ext cx="3263153" cy="6835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728448" y="1592928"/>
            <a:ext cx="21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Link Candidates  </a:t>
            </a:r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237" y="1586424"/>
            <a:ext cx="314325" cy="31432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352569" y="3946817"/>
            <a:ext cx="5651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Step 2:</a:t>
            </a:r>
          </a:p>
          <a:p>
            <a:r>
              <a:rPr lang="en-US" altLang="zh-TW" dirty="0" smtClean="0"/>
              <a:t>Remove stop words, combine words in each sentences s</a:t>
            </a:r>
            <a:endParaRPr lang="en-US" altLang="zh-TW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058" y="4894665"/>
            <a:ext cx="1819275" cy="381000"/>
          </a:xfrm>
          <a:prstGeom prst="rect">
            <a:avLst/>
          </a:prstGeom>
        </p:spPr>
      </p:pic>
      <p:sp>
        <p:nvSpPr>
          <p:cNvPr id="23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0ED1-0542-4EE1-B552-5E4DE45DFEB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1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506</TotalTime>
  <Words>369</Words>
  <Application>Microsoft Office PowerPoint</Application>
  <PresentationFormat>寬螢幕</PresentationFormat>
  <Paragraphs>131</Paragraphs>
  <Slides>25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Arial Unicode MS</vt:lpstr>
      <vt:lpstr>CMMI9</vt:lpstr>
      <vt:lpstr>CMSY9</vt:lpstr>
      <vt:lpstr>NimbusRomNo9L-Regu</vt:lpstr>
      <vt:lpstr>微軟正黑體</vt:lpstr>
      <vt:lpstr>新細明體</vt:lpstr>
      <vt:lpstr>Calibri</vt:lpstr>
      <vt:lpstr>Franklin Gothic Book</vt:lpstr>
      <vt:lpstr>Wingdings</vt:lpstr>
      <vt:lpstr>Crop</vt:lpstr>
      <vt:lpstr>Summarizing answers in non-factoid community Question-answering</vt:lpstr>
      <vt:lpstr>Outline</vt:lpstr>
      <vt:lpstr>Community Question-Answering(CQA)</vt:lpstr>
      <vt:lpstr>Factoid(simple) &amp; Non-Factoid CQA</vt:lpstr>
      <vt:lpstr>Purpose</vt:lpstr>
      <vt:lpstr>Outline</vt:lpstr>
      <vt:lpstr>Notation</vt:lpstr>
      <vt:lpstr>Framework</vt:lpstr>
      <vt:lpstr>Entity Linking</vt:lpstr>
      <vt:lpstr>QA-based sentence ranking</vt:lpstr>
      <vt:lpstr>Convolutional neural networks</vt:lpstr>
      <vt:lpstr>Convolution Layer</vt:lpstr>
      <vt:lpstr>Pooling Layer</vt:lpstr>
      <vt:lpstr>Fully Connected Layer</vt:lpstr>
      <vt:lpstr>Answer summarization</vt:lpstr>
      <vt:lpstr>Sparse Coding</vt:lpstr>
      <vt:lpstr>Maximal marginal relevance (MMR) algorithm</vt:lpstr>
      <vt:lpstr>Outline</vt:lpstr>
      <vt:lpstr>Research questions</vt:lpstr>
      <vt:lpstr>RQ1</vt:lpstr>
      <vt:lpstr>RQ2</vt:lpstr>
      <vt:lpstr>RQ3</vt:lpstr>
      <vt:lpstr>RQ4</vt:lpstr>
      <vt:lpstr>Outline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Summarizing answers in non-factoid community Question-answering</dc:title>
  <dc:creator>謹安 蔡</dc:creator>
  <cp:lastModifiedBy>二樓會議室</cp:lastModifiedBy>
  <cp:revision>62</cp:revision>
  <dcterms:created xsi:type="dcterms:W3CDTF">2018-05-14T21:14:23Z</dcterms:created>
  <dcterms:modified xsi:type="dcterms:W3CDTF">2018-05-15T08:54:24Z</dcterms:modified>
</cp:coreProperties>
</file>